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432" r:id="rId4"/>
    <p:sldId id="327" r:id="rId5"/>
    <p:sldId id="433" r:id="rId6"/>
    <p:sldId id="434" r:id="rId7"/>
    <p:sldId id="435" r:id="rId8"/>
    <p:sldId id="329" r:id="rId9"/>
    <p:sldId id="425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dbfr4ey32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Time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enjoy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  <a:cs typeface="+mj-cs"/>
              </a:rPr>
              <a:t>Life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in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numbers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9422"/>
            <a:ext cx="5120831" cy="683394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34747" y="14792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36.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88" y="1128387"/>
            <a:ext cx="7327501" cy="23006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4746" y="372367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find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Pročitaj tekst i pokušaj odgonetnuti značenje sljedećih riječi.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870E0F1-55BA-46DE-BA1E-A8B3CE5596B1}"/>
              </a:ext>
            </a:extLst>
          </p:cNvPr>
          <p:cNvSpPr txBox="1">
            <a:spLocks/>
          </p:cNvSpPr>
          <p:nvPr/>
        </p:nvSpPr>
        <p:spPr>
          <a:xfrm>
            <a:off x="5312140" y="3806948"/>
            <a:ext cx="2829898" cy="3166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s</a:t>
            </a:r>
            <a:r>
              <a:rPr lang="en-US" sz="2400" b="1" dirty="0" err="1"/>
              <a:t>tatistics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data</a:t>
            </a:r>
          </a:p>
          <a:p>
            <a:pPr marL="0" indent="0">
              <a:buNone/>
            </a:pPr>
            <a:r>
              <a:rPr lang="hr-HR" sz="2400" b="1" dirty="0"/>
              <a:t>a</a:t>
            </a:r>
            <a:r>
              <a:rPr lang="en-US" sz="2400" b="1" dirty="0" err="1"/>
              <a:t>nalyse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c</a:t>
            </a:r>
            <a:r>
              <a:rPr lang="en-US" sz="2400" b="1" dirty="0"/>
              <a:t>hart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percentage</a:t>
            </a:r>
            <a:endParaRPr lang="hr-HR" sz="24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A5B4410-DF04-4B63-9305-183800F84121}"/>
              </a:ext>
            </a:extLst>
          </p:cNvPr>
          <p:cNvSpPr txBox="1">
            <a:spLocks/>
          </p:cNvSpPr>
          <p:nvPr/>
        </p:nvSpPr>
        <p:spPr>
          <a:xfrm>
            <a:off x="7525093" y="3806948"/>
            <a:ext cx="3734372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statistika</a:t>
            </a:r>
          </a:p>
          <a:p>
            <a:pPr marL="0" indent="0">
              <a:buNone/>
            </a:pPr>
            <a:r>
              <a:rPr lang="hr-HR" sz="2400" i="1" dirty="0"/>
              <a:t>podaci</a:t>
            </a:r>
          </a:p>
          <a:p>
            <a:pPr marL="0" indent="0">
              <a:buNone/>
            </a:pPr>
            <a:r>
              <a:rPr lang="hr-HR" sz="2400" i="1" dirty="0"/>
              <a:t>analizirati </a:t>
            </a:r>
          </a:p>
          <a:p>
            <a:pPr marL="0" indent="0">
              <a:buNone/>
            </a:pPr>
            <a:r>
              <a:rPr lang="hr-HR" sz="2400" i="1" dirty="0"/>
              <a:t>dijagram, grafikon</a:t>
            </a:r>
          </a:p>
          <a:p>
            <a:pPr marL="0" indent="0">
              <a:buNone/>
            </a:pPr>
            <a:r>
              <a:rPr lang="hr-HR" sz="2400" i="1" dirty="0"/>
              <a:t>postotak</a:t>
            </a:r>
          </a:p>
        </p:txBody>
      </p:sp>
    </p:spTree>
    <p:extLst>
      <p:ext uri="{BB962C8B-B14F-4D97-AF65-F5344CB8AC3E}">
        <p14:creationId xmlns:p14="http://schemas.microsoft.com/office/powerpoint/2010/main" val="3953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11" grpId="0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9422"/>
            <a:ext cx="5120831" cy="683394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59" y="1753922"/>
            <a:ext cx="11578681" cy="223392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4746" y="529789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 words with the pictures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Spoji riječi sa grafičkim prikazima. </a:t>
            </a:r>
            <a:br>
              <a:rPr lang="hr-HR" sz="2000" i="1" dirty="0"/>
            </a:br>
            <a:r>
              <a:rPr lang="hr-HR" sz="2000" i="1" dirty="0"/>
              <a:t>Kada određene podatke analiziramo i obradimo možemo ih prikazati različitim grafičkim prikazima. Ovo su samo neki…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870E0F1-55BA-46DE-BA1E-A8B3CE5596B1}"/>
              </a:ext>
            </a:extLst>
          </p:cNvPr>
          <p:cNvSpPr txBox="1">
            <a:spLocks/>
          </p:cNvSpPr>
          <p:nvPr/>
        </p:nvSpPr>
        <p:spPr>
          <a:xfrm>
            <a:off x="5312140" y="4744846"/>
            <a:ext cx="2829898" cy="3166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line </a:t>
            </a:r>
            <a:r>
              <a:rPr lang="hr-HR" sz="2400" b="1" dirty="0" err="1"/>
              <a:t>chart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bar </a:t>
            </a:r>
            <a:r>
              <a:rPr lang="hr-HR" sz="2400" b="1" dirty="0" err="1"/>
              <a:t>chart</a:t>
            </a:r>
            <a:endParaRPr lang="en-US" sz="2400" b="1" dirty="0"/>
          </a:p>
          <a:p>
            <a:pPr marL="0" indent="0">
              <a:buNone/>
            </a:pPr>
            <a:r>
              <a:rPr lang="hr-HR" sz="2400" b="1" dirty="0" err="1"/>
              <a:t>percentage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 err="1"/>
              <a:t>pie</a:t>
            </a:r>
            <a:r>
              <a:rPr lang="hr-HR" sz="2400" b="1" dirty="0"/>
              <a:t> </a:t>
            </a:r>
            <a:r>
              <a:rPr lang="hr-HR" sz="2400" b="1" dirty="0" err="1"/>
              <a:t>chart</a:t>
            </a:r>
            <a:endParaRPr lang="hr-HR" sz="24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A5B4410-DF04-4B63-9305-183800F84121}"/>
              </a:ext>
            </a:extLst>
          </p:cNvPr>
          <p:cNvSpPr txBox="1">
            <a:spLocks/>
          </p:cNvSpPr>
          <p:nvPr/>
        </p:nvSpPr>
        <p:spPr>
          <a:xfrm>
            <a:off x="7265801" y="4744846"/>
            <a:ext cx="4619539" cy="6453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linijski grafikon</a:t>
            </a:r>
          </a:p>
          <a:p>
            <a:pPr marL="0" indent="0">
              <a:buNone/>
            </a:pPr>
            <a:r>
              <a:rPr lang="hr-HR" sz="2400" i="1" dirty="0"/>
              <a:t>stupčasti grafikon</a:t>
            </a:r>
          </a:p>
          <a:p>
            <a:pPr marL="0" indent="0">
              <a:buNone/>
            </a:pPr>
            <a:r>
              <a:rPr lang="hr-HR" sz="2400" i="1" dirty="0"/>
              <a:t>koncentrični / postotni grafikon</a:t>
            </a:r>
          </a:p>
          <a:p>
            <a:pPr marL="0" indent="0">
              <a:buNone/>
            </a:pPr>
            <a:r>
              <a:rPr lang="hr-HR" sz="2400" i="1" dirty="0" err="1"/>
              <a:t>tortni</a:t>
            </a:r>
            <a:r>
              <a:rPr lang="hr-HR" sz="2400" i="1" dirty="0"/>
              <a:t> grafikon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5A35640-A7D7-4B40-A89F-E096A5D24A61}"/>
              </a:ext>
            </a:extLst>
          </p:cNvPr>
          <p:cNvSpPr txBox="1">
            <a:spLocks/>
          </p:cNvSpPr>
          <p:nvPr/>
        </p:nvSpPr>
        <p:spPr>
          <a:xfrm>
            <a:off x="9497513" y="2349753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BA37C4C2-B3FE-4354-AC95-61FC26898F92}"/>
              </a:ext>
            </a:extLst>
          </p:cNvPr>
          <p:cNvSpPr txBox="1">
            <a:spLocks/>
          </p:cNvSpPr>
          <p:nvPr/>
        </p:nvSpPr>
        <p:spPr>
          <a:xfrm>
            <a:off x="7338886" y="2523928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CFE00B95-3023-4A5E-872F-90CFDEE14B3A}"/>
              </a:ext>
            </a:extLst>
          </p:cNvPr>
          <p:cNvSpPr txBox="1">
            <a:spLocks/>
          </p:cNvSpPr>
          <p:nvPr/>
        </p:nvSpPr>
        <p:spPr>
          <a:xfrm>
            <a:off x="2613495" y="2288710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2CC91CBC-580C-4BAA-A206-E784D8DD17AF}"/>
              </a:ext>
            </a:extLst>
          </p:cNvPr>
          <p:cNvSpPr txBox="1">
            <a:spLocks/>
          </p:cNvSpPr>
          <p:nvPr/>
        </p:nvSpPr>
        <p:spPr>
          <a:xfrm>
            <a:off x="5774833" y="1895299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2348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12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B8A3143C-029E-40B5-BE16-112F882053E5}"/>
              </a:ext>
            </a:extLst>
          </p:cNvPr>
          <p:cNvSpPr txBox="1">
            <a:spLocks/>
          </p:cNvSpPr>
          <p:nvPr/>
        </p:nvSpPr>
        <p:spPr>
          <a:xfrm>
            <a:off x="5127766" y="1992689"/>
            <a:ext cx="6888334" cy="6748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147.</a:t>
            </a:r>
            <a:br>
              <a:rPr lang="hr-HR" sz="2000" b="1" dirty="0"/>
            </a:br>
            <a:r>
              <a:rPr lang="hr-HR" sz="2000" i="1" dirty="0"/>
              <a:t>Prisjeti se brojeva – kako glavnih, tako i rednih, te čitanja razlomaka, decimalnih brojeva, postotaka, telefonskih brojeva, sportskih rezultata, kao i datuma i godina.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3B7984D-79ED-4C54-89D5-A72412345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5" y="14791"/>
            <a:ext cx="5106871" cy="6843209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48E272E9-A760-4D13-8896-022AF9A8C3C0}"/>
              </a:ext>
            </a:extLst>
          </p:cNvPr>
          <p:cNvSpPr txBox="1">
            <a:spLocks/>
          </p:cNvSpPr>
          <p:nvPr/>
        </p:nvSpPr>
        <p:spPr>
          <a:xfrm>
            <a:off x="5127766" y="3919518"/>
            <a:ext cx="6930906" cy="4514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Uvježbaj riječi rješavajući </a:t>
            </a:r>
            <a:r>
              <a:rPr lang="hr-HR" sz="2000" i="1" dirty="0" err="1"/>
              <a:t>memory</a:t>
            </a:r>
            <a:r>
              <a:rPr lang="hr-HR" sz="2000" i="1" dirty="0"/>
              <a:t> igru na sljedećoj poveznici:</a:t>
            </a:r>
            <a:br>
              <a:rPr lang="hr-HR" sz="2000" i="1" dirty="0"/>
            </a:br>
            <a:r>
              <a:rPr lang="en-US" sz="2000" dirty="0">
                <a:hlinkClick r:id="rId3"/>
              </a:rPr>
              <a:t>https://learningapps.org/watch?v=pdbfr4ey320</a:t>
            </a:r>
            <a:endParaRPr lang="hr-HR" sz="2000" dirty="0"/>
          </a:p>
          <a:p>
            <a:pPr marL="0" indent="0"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5349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9422"/>
            <a:ext cx="5120831" cy="683394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34747" y="14792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36.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15" y="2941505"/>
            <a:ext cx="10849921" cy="38220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4746" y="306265"/>
            <a:ext cx="6636197" cy="3395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 school conducted a survey about students’ time</a:t>
            </a:r>
            <a:r>
              <a:rPr lang="hr-HR" sz="2000" b="1" dirty="0"/>
              <a:t> </a:t>
            </a:r>
            <a:r>
              <a:rPr lang="en-US" sz="2000" b="1" dirty="0"/>
              <a:t>management. Look at the results. Decide about the sentences</a:t>
            </a:r>
            <a:r>
              <a:rPr lang="hr-HR" sz="2000" b="1" dirty="0"/>
              <a:t> </a:t>
            </a:r>
            <a:r>
              <a:rPr lang="en-US" sz="2000" b="1" dirty="0"/>
              <a:t>below: write T for the TRUE ones, F for those which are FALSE,</a:t>
            </a:r>
            <a:r>
              <a:rPr lang="hr-HR" sz="2000" b="1" dirty="0"/>
              <a:t> </a:t>
            </a:r>
            <a:r>
              <a:rPr lang="en-US" sz="2000" b="1" dirty="0"/>
              <a:t>and DK if this INFORMATION IS NOT AVAILABLE.</a:t>
            </a:r>
            <a:br>
              <a:rPr lang="hr-HR" sz="2000" b="1" dirty="0"/>
            </a:br>
            <a:r>
              <a:rPr lang="hr-HR" sz="2000" i="1" dirty="0"/>
              <a:t>Vrlo važno je biti vješt u </a:t>
            </a:r>
            <a:r>
              <a:rPr lang="hr-HR" sz="2000" b="1" dirty="0"/>
              <a:t>time managementu </a:t>
            </a:r>
            <a:r>
              <a:rPr lang="hr-HR" sz="2000" i="1" dirty="0"/>
              <a:t>(upravljanju vremenom). Zadatak br. 3 donosi nam anketu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student’s</a:t>
            </a:r>
            <a:r>
              <a:rPr lang="hr-HR" sz="2000" b="1" dirty="0"/>
              <a:t> time management</a:t>
            </a:r>
            <a:r>
              <a:rPr lang="hr-HR" sz="2000" i="1" dirty="0"/>
              <a:t> koju je provela škola. Pročitaj tekst i protumači rezultate ankete s pomoću grafičkog prikaza.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9669D6C1-89C2-4D5D-A072-DB9E4F3BB125}"/>
              </a:ext>
            </a:extLst>
          </p:cNvPr>
          <p:cNvSpPr txBox="1">
            <a:spLocks/>
          </p:cNvSpPr>
          <p:nvPr/>
        </p:nvSpPr>
        <p:spPr>
          <a:xfrm>
            <a:off x="6471546" y="4348494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526DCA3-F3D7-4B3B-90ED-D09960A070C4}"/>
              </a:ext>
            </a:extLst>
          </p:cNvPr>
          <p:cNvSpPr txBox="1">
            <a:spLocks/>
          </p:cNvSpPr>
          <p:nvPr/>
        </p:nvSpPr>
        <p:spPr>
          <a:xfrm>
            <a:off x="4176367" y="4897958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0A8A355A-CD72-493B-B52E-50E73BA35EDF}"/>
              </a:ext>
            </a:extLst>
          </p:cNvPr>
          <p:cNvSpPr txBox="1">
            <a:spLocks/>
          </p:cNvSpPr>
          <p:nvPr/>
        </p:nvSpPr>
        <p:spPr>
          <a:xfrm>
            <a:off x="3688685" y="5460235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4457949-E59E-4E1F-8992-33E3C85C0A99}"/>
              </a:ext>
            </a:extLst>
          </p:cNvPr>
          <p:cNvSpPr txBox="1">
            <a:spLocks/>
          </p:cNvSpPr>
          <p:nvPr/>
        </p:nvSpPr>
        <p:spPr>
          <a:xfrm>
            <a:off x="2921435" y="6003571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DK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1F82ABB2-FF86-44B6-8B1A-4E3CA41FC012}"/>
              </a:ext>
            </a:extLst>
          </p:cNvPr>
          <p:cNvSpPr txBox="1">
            <a:spLocks/>
          </p:cNvSpPr>
          <p:nvPr/>
        </p:nvSpPr>
        <p:spPr>
          <a:xfrm>
            <a:off x="7736065" y="6283245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43254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 build="p"/>
      <p:bldP spid="9" grpId="0" build="p"/>
      <p:bldP spid="10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9422"/>
            <a:ext cx="5120831" cy="683394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15" y="3081852"/>
            <a:ext cx="10849921" cy="36528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4746" y="83322"/>
            <a:ext cx="6636197" cy="3395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about your free</a:t>
            </a:r>
            <a:r>
              <a:rPr lang="hr-HR" sz="2000" b="1" dirty="0"/>
              <a:t> </a:t>
            </a:r>
            <a:r>
              <a:rPr lang="en-US" sz="2000" b="1" dirty="0"/>
              <a:t>time? Fill in the chart</a:t>
            </a:r>
            <a:r>
              <a:rPr lang="hr-HR" sz="2000" b="1" dirty="0"/>
              <a:t> </a:t>
            </a:r>
            <a:r>
              <a:rPr lang="en-US" sz="2000" b="1" dirty="0"/>
              <a:t>with the average number</a:t>
            </a:r>
            <a:r>
              <a:rPr lang="hr-HR" sz="2000" b="1" dirty="0"/>
              <a:t> </a:t>
            </a:r>
            <a:r>
              <a:rPr lang="en-US" sz="2000" b="1" dirty="0"/>
              <a:t>of hours you spend doing</a:t>
            </a:r>
            <a:r>
              <a:rPr lang="hr-HR" sz="2000" b="1" dirty="0"/>
              <a:t> </a:t>
            </a:r>
            <a:r>
              <a:rPr lang="en-US" sz="2000" b="1" dirty="0"/>
              <a:t>something each day.</a:t>
            </a:r>
            <a:r>
              <a:rPr lang="hr-HR" sz="2000" b="1" dirty="0"/>
              <a:t> </a:t>
            </a:r>
            <a:r>
              <a:rPr lang="en-US" sz="2000" b="1" dirty="0"/>
              <a:t>Calculate how much time</a:t>
            </a:r>
            <a:r>
              <a:rPr lang="hr-HR" sz="2000" b="1" dirty="0"/>
              <a:t> </a:t>
            </a:r>
            <a:r>
              <a:rPr lang="en-US" sz="2000" b="1" dirty="0"/>
              <a:t>that is in percentages.</a:t>
            </a:r>
            <a:r>
              <a:rPr lang="hr-HR" sz="2000" b="1" dirty="0"/>
              <a:t> </a:t>
            </a:r>
            <a:r>
              <a:rPr lang="en-US" sz="2000" b="1" dirty="0"/>
              <a:t>(divide the number of hours</a:t>
            </a:r>
            <a:r>
              <a:rPr lang="hr-HR" sz="2000" b="1" dirty="0"/>
              <a:t> </a:t>
            </a:r>
            <a:r>
              <a:rPr lang="en-US" sz="2000" b="1" dirty="0"/>
              <a:t>by the total number of hours</a:t>
            </a:r>
            <a:r>
              <a:rPr lang="hr-HR" sz="2000" b="1" dirty="0"/>
              <a:t> </a:t>
            </a:r>
            <a:r>
              <a:rPr lang="en-US" sz="2000" b="1" dirty="0"/>
              <a:t>in a day then multiply this</a:t>
            </a:r>
            <a:r>
              <a:rPr lang="hr-HR" sz="2000" b="1" dirty="0"/>
              <a:t> </a:t>
            </a:r>
            <a:r>
              <a:rPr lang="en-US" sz="2000" b="1" dirty="0"/>
              <a:t>number with 100)</a:t>
            </a:r>
            <a:br>
              <a:rPr lang="hr-HR" sz="2000" b="1" dirty="0"/>
            </a:br>
            <a:r>
              <a:rPr lang="hr-HR" sz="2000" i="1" dirty="0"/>
              <a:t>Ispuni anketu o svom slobodnom vremenu. Nadopuni tablicu sa prosječnim brojem sati koje potrošiš na određene aktivnosti. Izračunaj koliko je to u postotku (podijeli svoj broj sati sa ukupnim brojem sati u danu, a potom taj broj pomnoži sa 100).</a:t>
            </a:r>
          </a:p>
        </p:txBody>
      </p:sp>
    </p:spTree>
    <p:extLst>
      <p:ext uri="{BB962C8B-B14F-4D97-AF65-F5344CB8AC3E}">
        <p14:creationId xmlns:p14="http://schemas.microsoft.com/office/powerpoint/2010/main" val="196893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9422"/>
            <a:ext cx="5120831" cy="683394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39" y="2830810"/>
            <a:ext cx="10849921" cy="119637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4746" y="1383312"/>
            <a:ext cx="6636197" cy="3395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Are you satisfied with the</a:t>
            </a:r>
            <a:r>
              <a:rPr lang="hr-HR" sz="2000" b="1" dirty="0"/>
              <a:t> </a:t>
            </a:r>
            <a:r>
              <a:rPr lang="en-US" sz="2000" b="1" dirty="0"/>
              <a:t>result? </a:t>
            </a:r>
            <a:br>
              <a:rPr lang="hr-HR" sz="2000" b="1" dirty="0"/>
            </a:br>
            <a:r>
              <a:rPr lang="hr-HR" sz="2000" i="1" dirty="0"/>
              <a:t>Jesi li zadovoljan svojim rezultatima?</a:t>
            </a:r>
          </a:p>
          <a:p>
            <a:pPr marL="0" indent="0">
              <a:buNone/>
            </a:pPr>
            <a:r>
              <a:rPr lang="en-US" sz="2000" b="1" dirty="0"/>
              <a:t>What should you</a:t>
            </a:r>
            <a:r>
              <a:rPr lang="hr-HR" sz="2000" b="1" dirty="0"/>
              <a:t> </a:t>
            </a:r>
            <a:r>
              <a:rPr lang="en-US" sz="2000" b="1" dirty="0"/>
              <a:t>do more/less?</a:t>
            </a:r>
            <a:br>
              <a:rPr lang="hr-HR" sz="2000" b="1" dirty="0"/>
            </a:br>
            <a:r>
              <a:rPr lang="hr-HR" sz="2000" i="1" dirty="0"/>
              <a:t>Na što bi trebao trošiti više, a na što manje vremena?</a:t>
            </a:r>
          </a:p>
        </p:txBody>
      </p:sp>
    </p:spTree>
    <p:extLst>
      <p:ext uri="{BB962C8B-B14F-4D97-AF65-F5344CB8AC3E}">
        <p14:creationId xmlns:p14="http://schemas.microsoft.com/office/powerpoint/2010/main" val="386458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" y="22961"/>
            <a:ext cx="5107406" cy="681907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713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31.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856" y="1718632"/>
            <a:ext cx="9673546" cy="408692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42279" y="433922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Calculate the percentages and talk about students’ free-time activities using the</a:t>
            </a:r>
            <a:r>
              <a:rPr lang="hr-HR" sz="2000" b="1" dirty="0"/>
              <a:t> </a:t>
            </a:r>
            <a:r>
              <a:rPr lang="en-US" sz="2000" b="1" dirty="0"/>
              <a:t>expressions from the box.</a:t>
            </a:r>
            <a:br>
              <a:rPr lang="hr-HR" sz="2000" b="1" dirty="0"/>
            </a:br>
            <a:r>
              <a:rPr lang="hr-HR" sz="2000" i="1" dirty="0"/>
              <a:t>Izračunaj postotak i potom zapiši nekoliko rečenica u svoju bilježnicu koristeći izraze iz </a:t>
            </a:r>
            <a:r>
              <a:rPr lang="hr-HR" sz="2000" b="1" i="1" dirty="0"/>
              <a:t>USEFUL EXPRESSIONS </a:t>
            </a:r>
            <a:r>
              <a:rPr lang="hr-HR" sz="2000" i="1" dirty="0"/>
              <a:t>kutka.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E493F4ED-B3D9-41E1-AE54-7776CBEF4EE2}"/>
              </a:ext>
            </a:extLst>
          </p:cNvPr>
          <p:cNvSpPr txBox="1">
            <a:spLocks/>
          </p:cNvSpPr>
          <p:nvPr/>
        </p:nvSpPr>
        <p:spPr>
          <a:xfrm>
            <a:off x="6107017" y="3696448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16,5%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46C2C75E-83F6-44CC-9748-0A1BFDE655BC}"/>
              </a:ext>
            </a:extLst>
          </p:cNvPr>
          <p:cNvSpPr txBox="1">
            <a:spLocks/>
          </p:cNvSpPr>
          <p:nvPr/>
        </p:nvSpPr>
        <p:spPr>
          <a:xfrm>
            <a:off x="5296673" y="5909039"/>
            <a:ext cx="596540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Exactly</a:t>
            </a:r>
            <a:r>
              <a:rPr lang="hr-HR" sz="2200" i="1" dirty="0">
                <a:solidFill>
                  <a:srgbClr val="FF0000"/>
                </a:solidFill>
              </a:rPr>
              <a:t> a </a:t>
            </a:r>
            <a:r>
              <a:rPr lang="hr-HR" sz="2200" i="1" dirty="0" err="1">
                <a:solidFill>
                  <a:srgbClr val="FF0000"/>
                </a:solidFill>
              </a:rPr>
              <a:t>quarter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of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students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plays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basketball</a:t>
            </a:r>
            <a:r>
              <a:rPr lang="hr-HR" sz="2200" i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5" grpId="0" build="p"/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" y="36548"/>
            <a:ext cx="5107406" cy="681393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33" y="1748996"/>
            <a:ext cx="8460948" cy="498979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19862" y="36548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Collect the data on extracurricular activities of students from your class (or maybe your school).</a:t>
            </a:r>
            <a:r>
              <a:rPr lang="hr-HR" sz="2000" b="1" dirty="0"/>
              <a:t> </a:t>
            </a:r>
            <a:r>
              <a:rPr lang="en-US" sz="2000" b="1" dirty="0"/>
              <a:t>Fill in the table. Write a report.</a:t>
            </a:r>
            <a:br>
              <a:rPr lang="hr-HR" sz="2000" b="1" dirty="0"/>
            </a:br>
            <a:r>
              <a:rPr lang="hr-HR" sz="2000" i="1" dirty="0"/>
              <a:t>Koristeći Google obrasce ili Microsoft </a:t>
            </a:r>
            <a:r>
              <a:rPr lang="hr-HR" sz="2000" i="1" dirty="0" err="1"/>
              <a:t>forms</a:t>
            </a:r>
            <a:r>
              <a:rPr lang="hr-HR" sz="2000" i="1" dirty="0"/>
              <a:t> sakupi podatke o izvannastavnim aktivnostima svojih prijatelja iz razreda i nadopuni tablicu. Potom nadopuni izvješće pored tablice.</a:t>
            </a:r>
          </a:p>
        </p:txBody>
      </p:sp>
    </p:spTree>
    <p:extLst>
      <p:ext uri="{BB962C8B-B14F-4D97-AF65-F5344CB8AC3E}">
        <p14:creationId xmlns:p14="http://schemas.microsoft.com/office/powerpoint/2010/main" val="34551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258</Words>
  <Application>Microsoft Office PowerPoint</Application>
  <PresentationFormat>Široki zaslon</PresentationFormat>
  <Paragraphs>44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Tema sustava Office</vt:lpstr>
      <vt:lpstr>UNIT 2;  Time to enjoy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227</cp:revision>
  <dcterms:created xsi:type="dcterms:W3CDTF">2020-09-12T11:20:19Z</dcterms:created>
  <dcterms:modified xsi:type="dcterms:W3CDTF">2020-11-21T15:57:48Z</dcterms:modified>
</cp:coreProperties>
</file>